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50" r:id="rId1"/>
  </p:sldMasterIdLst>
  <p:notesMasterIdLst>
    <p:notesMasterId r:id="rId24"/>
  </p:notesMasterIdLst>
  <p:handoutMasterIdLst>
    <p:handoutMasterId r:id="rId25"/>
  </p:handoutMasterIdLst>
  <p:sldIdLst>
    <p:sldId id="999" r:id="rId2"/>
    <p:sldId id="1024" r:id="rId3"/>
    <p:sldId id="1000" r:id="rId4"/>
    <p:sldId id="1013" r:id="rId5"/>
    <p:sldId id="1002" r:id="rId6"/>
    <p:sldId id="1001" r:id="rId7"/>
    <p:sldId id="1014" r:id="rId8"/>
    <p:sldId id="1018" r:id="rId9"/>
    <p:sldId id="957" r:id="rId10"/>
    <p:sldId id="1017" r:id="rId11"/>
    <p:sldId id="1015" r:id="rId12"/>
    <p:sldId id="1020" r:id="rId13"/>
    <p:sldId id="1021" r:id="rId14"/>
    <p:sldId id="974" r:id="rId15"/>
    <p:sldId id="976" r:id="rId16"/>
    <p:sldId id="1023" r:id="rId17"/>
    <p:sldId id="996" r:id="rId18"/>
    <p:sldId id="978" r:id="rId19"/>
    <p:sldId id="980" r:id="rId20"/>
    <p:sldId id="911" r:id="rId21"/>
    <p:sldId id="997" r:id="rId22"/>
    <p:sldId id="1022" r:id="rId23"/>
  </p:sldIdLst>
  <p:sldSz cx="9144000" cy="6858000" type="screen4x3"/>
  <p:notesSz cx="9236075" cy="6858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sz="3600" b="1"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00"/>
    <a:srgbClr val="CC00FF"/>
    <a:srgbClr val="000066"/>
    <a:srgbClr val="EAEAEA"/>
    <a:srgbClr val="003399"/>
    <a:srgbClr val="000000"/>
    <a:srgbClr val="FFFFFF"/>
    <a:srgbClr val="F77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orient="horz" pos="576"/>
        <p:guide pos="4887"/>
        <p:guide pos="2880"/>
        <p:guide pos="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31" d="100"/>
          <a:sy n="131" d="100"/>
        </p:scale>
        <p:origin x="-900" y="-90"/>
      </p:cViewPr>
      <p:guideLst>
        <p:guide orient="horz" pos="2160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99" name="Rectangle 15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1600" name="Rectangle 16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3988" y="0"/>
            <a:ext cx="4002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1601" name="Rectangle 17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07163"/>
            <a:ext cx="4002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1602" name="Rectangle 18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3988" y="6507163"/>
            <a:ext cx="4002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16CAD2-BC45-DB48-B198-D80BF0871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2000" y="161925"/>
            <a:ext cx="7708900" cy="5788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79" name="Rectangle 2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04800" y="6019800"/>
            <a:ext cx="8623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080" name="Rectangle 2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04800" y="6362700"/>
            <a:ext cx="8610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tabLst>
                <a:tab pos="2286000" algn="l"/>
                <a:tab pos="5026025" algn="l"/>
                <a:tab pos="7312025" algn="l"/>
              </a:tabLst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CP1293058	Michelena, HI	mls/bb	12-05-2007</a:t>
            </a:r>
          </a:p>
        </p:txBody>
      </p:sp>
    </p:spTree>
    <p:extLst>
      <p:ext uri="{BB962C8B-B14F-4D97-AF65-F5344CB8AC3E}">
        <p14:creationId xmlns:p14="http://schemas.microsoft.com/office/powerpoint/2010/main" val="31626352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8825" y="161925"/>
            <a:ext cx="7715250" cy="5788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	Michelena, HI	mls/bb	12-05-2007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8825" y="161925"/>
            <a:ext cx="7715250" cy="5788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	Michelena, HI	mls/bb	12-05-2007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11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31639" y="6513910"/>
            <a:ext cx="4002299" cy="342900"/>
          </a:xfrm>
          <a:prstGeom prst="rect">
            <a:avLst/>
          </a:prstGeom>
          <a:noFill/>
        </p:spPr>
        <p:txBody>
          <a:bodyPr/>
          <a:lstStyle/>
          <a:p>
            <a:fld id="{B6EF3198-49C4-084E-996B-746C9C45CF21}" type="slidenum">
              <a:rPr lang="en-US">
                <a:latin typeface="Arial" pitchFamily="-83" charset="0"/>
                <a:ea typeface="Arial" pitchFamily="-83" charset="0"/>
                <a:cs typeface="Arial" pitchFamily="-83" charset="0"/>
              </a:rPr>
              <a:pPr/>
              <a:t>15</a:t>
            </a:fld>
            <a:endParaRPr lang="en-US">
              <a:latin typeface="Arial" pitchFamily="-83" charset="0"/>
              <a:ea typeface="Arial" pitchFamily="-83" charset="0"/>
              <a:cs typeface="Arial" pitchFamily="-83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8825" y="161925"/>
            <a:ext cx="7715250" cy="57880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19800"/>
            <a:ext cx="8623300" cy="307777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>
              <a:latin typeface="Arial" pitchFamily="-83" charset="0"/>
              <a:ea typeface="Arial" pitchFamily="-83" charset="0"/>
              <a:cs typeface="Arial" pitchFamily="-8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19800"/>
            <a:ext cx="8623300" cy="30777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D9CEB4C5-5290-2548-8773-D7F60B3E1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13B2BF9E-5A89-AE45-8FAB-8B9DB75D5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457200"/>
            <a:ext cx="1941512" cy="5945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5313" cy="5945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1BE0581D-F439-9A41-973A-71D41C668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92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39900"/>
            <a:ext cx="3808413" cy="4662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739900"/>
            <a:ext cx="3808412" cy="2254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4146550"/>
            <a:ext cx="3808412" cy="2255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71472C70-B784-674E-BDBF-824CB8E6F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69225" cy="594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3DABA140-04FF-354F-84F5-3EC2F53BE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29AA48A6-F867-134D-9BC0-BD5F056F3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D6A6FD74-B981-6B4A-91E9-596DF6A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39900"/>
            <a:ext cx="3808413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39900"/>
            <a:ext cx="3808412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8641CC3F-C3A6-624E-9AAF-9F21EDF9E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5BC0A5D0-369E-9D42-91DA-FC5427A23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BC420CE6-5B3C-804B-AB4F-306300426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062AC88E-4DDB-D443-AB74-C561329B5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16530066-7AE6-7C4E-B423-F10E6BA65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CP1293058-</a:t>
            </a:r>
            <a:fld id="{8A2FDDE8-826C-594E-8603-DC9202067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69225" cy="1143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39900"/>
            <a:ext cx="7769225" cy="4662488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34308" name="Picture 4" descr="MC-G214 150"/>
          <p:cNvPicPr>
            <a:picLocks noChangeAspect="1" noChangeArrowheads="1"/>
          </p:cNvPicPr>
          <p:nvPr/>
        </p:nvPicPr>
        <p:blipFill>
          <a:blip r:embed="rId16">
            <a:grayscl/>
          </a:blip>
          <a:srcRect/>
          <a:stretch>
            <a:fillRect/>
          </a:stretch>
        </p:blipFill>
        <p:spPr bwMode="auto">
          <a:xfrm>
            <a:off x="196850" y="6488113"/>
            <a:ext cx="10509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2" dir="12821404" algn="ctr" rotWithShape="0">
              <a:srgbClr val="000000">
                <a:alpha val="74998"/>
              </a:srgbClr>
            </a:outerShdw>
          </a:effectLst>
        </p:spPr>
      </p:pic>
      <p:sp>
        <p:nvSpPr>
          <p:cNvPr id="16343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1350" y="6657975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0000"/>
              </a:lnSpc>
              <a:defRPr sz="800">
                <a:solidFill>
                  <a:srgbClr val="002164"/>
                </a:solidFill>
              </a:defRPr>
            </a:lvl1pPr>
          </a:lstStyle>
          <a:p>
            <a:pPr>
              <a:defRPr/>
            </a:pPr>
            <a:r>
              <a:rPr lang="en-US"/>
              <a:t>CP1293058-</a:t>
            </a:r>
            <a:fld id="{3B810CD7-7CF6-0F4E-A910-899F3A76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82575" indent="-282575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571500" indent="-1143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025525" indent="31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487488" indent="111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1941513" indent="15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398713" indent="158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855913" indent="158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313113" indent="158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770313" indent="158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1.wmv"/><Relationship Id="rId7" Type="http://schemas.openxmlformats.org/officeDocument/2006/relationships/image" Target="../media/image25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14745" y="1576225"/>
            <a:ext cx="9358745" cy="1470025"/>
          </a:xfrm>
        </p:spPr>
        <p:txBody>
          <a:bodyPr/>
          <a:lstStyle/>
          <a:p>
            <a:r>
              <a:rPr lang="en-US" sz="6600" dirty="0" smtClean="0">
                <a:solidFill>
                  <a:srgbClr val="FFFF00"/>
                </a:solidFill>
              </a:rPr>
              <a:t>Echo in Heart Failure  </a:t>
            </a:r>
            <a:r>
              <a:rPr lang="en-US" sz="5400" dirty="0" smtClean="0">
                <a:solidFill>
                  <a:schemeClr val="accent1"/>
                </a:solidFill>
              </a:rPr>
              <a:t>Relevant to surgeons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396" y="4662061"/>
            <a:ext cx="8880764" cy="9074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K. </a:t>
            </a:r>
            <a:r>
              <a:rPr lang="en-US" sz="3600" dirty="0" err="1" smtClean="0"/>
              <a:t>Chandrasekaran</a:t>
            </a:r>
            <a:r>
              <a:rPr lang="en-US" sz="3600" dirty="0" smtClean="0"/>
              <a:t>, MD, FACC, FASE</a:t>
            </a:r>
          </a:p>
        </p:txBody>
      </p:sp>
    </p:spTree>
    <p:extLst>
      <p:ext uri="{BB962C8B-B14F-4D97-AF65-F5344CB8AC3E}">
        <p14:creationId xmlns:p14="http://schemas.microsoft.com/office/powerpoint/2010/main" val="3836857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02" r="-1769"/>
          <a:stretch/>
        </p:blipFill>
        <p:spPr>
          <a:xfrm>
            <a:off x="394855" y="1166679"/>
            <a:ext cx="8430491" cy="50895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29AA48A6-F867-134D-9BC0-BD5F056F32C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764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6574"/>
            <a:ext cx="7769225" cy="689428"/>
          </a:xfrm>
        </p:spPr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</a:rPr>
              <a:t>Aortic Stenosis – LVH 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29AA48A6-F867-134D-9BC0-BD5F056F32C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4" t="25809" r="54481" b="44872"/>
          <a:stretch/>
        </p:blipFill>
        <p:spPr bwMode="auto">
          <a:xfrm>
            <a:off x="165677" y="1785257"/>
            <a:ext cx="4130551" cy="440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875" y="6158470"/>
            <a:ext cx="893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Kupari</a:t>
            </a:r>
            <a:r>
              <a:rPr lang="en-US" dirty="0"/>
              <a:t> </a:t>
            </a:r>
            <a:r>
              <a:rPr lang="en-US" dirty="0" err="1" smtClean="0"/>
              <a:t>etal</a:t>
            </a:r>
            <a:r>
              <a:rPr lang="en-US" dirty="0" smtClean="0"/>
              <a:t>,.E H J </a:t>
            </a:r>
            <a:r>
              <a:rPr lang="en-US" dirty="0"/>
              <a:t>(2005) 26, 1790–1796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3" t="22585" r="26454" b="50945"/>
          <a:stretch/>
        </p:blipFill>
        <p:spPr bwMode="auto">
          <a:xfrm>
            <a:off x="4412342" y="1785257"/>
            <a:ext cx="4559279" cy="43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68795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4" y="201879"/>
            <a:ext cx="9124951" cy="689428"/>
          </a:xfrm>
        </p:spPr>
        <p:txBody>
          <a:bodyPr/>
          <a:lstStyle/>
          <a:p>
            <a:pPr algn="l"/>
            <a:r>
              <a:rPr lang="en-US" sz="4800" dirty="0" smtClean="0">
                <a:solidFill>
                  <a:srgbClr val="FFFF00"/>
                </a:solidFill>
              </a:rPr>
              <a:t>Aortic Stenosis – Calcification 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29AA48A6-F867-134D-9BC0-BD5F056F32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11681" y="6033775"/>
            <a:ext cx="9315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Freeman &amp; Otto </a:t>
            </a:r>
            <a:r>
              <a:rPr lang="en-US" i="1" dirty="0" smtClean="0"/>
              <a:t>Circ. </a:t>
            </a:r>
            <a:r>
              <a:rPr lang="en-US" dirty="0" smtClean="0"/>
              <a:t>2005;111:3316-3326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9" t="22497" r="15989" b="37558"/>
          <a:stretch/>
        </p:blipFill>
        <p:spPr bwMode="auto">
          <a:xfrm>
            <a:off x="150422" y="1690255"/>
            <a:ext cx="4395775" cy="424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4" t="41517" r="16191" b="18813"/>
          <a:stretch/>
        </p:blipFill>
        <p:spPr bwMode="auto">
          <a:xfrm>
            <a:off x="4564146" y="1690255"/>
            <a:ext cx="4455175" cy="424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9817" y="1014438"/>
            <a:ext cx="7675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/>
              <a:t>&gt; 4.0 m/s</a:t>
            </a:r>
            <a:r>
              <a:rPr lang="en-US" b="0" dirty="0"/>
              <a:t> </a:t>
            </a:r>
            <a:r>
              <a:rPr lang="en-US" b="0" dirty="0" smtClean="0"/>
              <a:t>               2.5 </a:t>
            </a:r>
            <a:r>
              <a:rPr lang="en-US" b="0" dirty="0"/>
              <a:t>to 4.0 </a:t>
            </a:r>
            <a:r>
              <a:rPr lang="en-US" b="0" dirty="0" smtClean="0"/>
              <a:t>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29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0"/>
            <a:ext cx="8988425" cy="720436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What does surgeon need?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0045" y="1032170"/>
            <a:ext cx="9635836" cy="5022289"/>
          </a:xfrm>
        </p:spPr>
        <p:txBody>
          <a:bodyPr wrap="square"/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Aortic Valve &amp; Aortic root : 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 smtClean="0"/>
              <a:t> Morphology – Tricuspid, Bicuspid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 smtClean="0"/>
              <a:t> Calcification – Localized </a:t>
            </a:r>
            <a:r>
              <a:rPr lang="en-US" dirty="0" err="1" smtClean="0"/>
              <a:t>vs</a:t>
            </a:r>
            <a:r>
              <a:rPr lang="en-US" dirty="0" smtClean="0"/>
              <a:t> extensive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Aortic hemodynamics :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 smtClean="0"/>
              <a:t> Mean gradient, Cardiac Index  </a:t>
            </a:r>
          </a:p>
          <a:p>
            <a:pPr>
              <a:defRPr/>
            </a:pPr>
            <a:r>
              <a:rPr lang="en-US" dirty="0" smtClean="0"/>
              <a:t>LVOT – Geometry &amp; calcification </a:t>
            </a:r>
          </a:p>
          <a:p>
            <a:pPr>
              <a:defRPr/>
            </a:pPr>
            <a:r>
              <a:rPr lang="en-US" dirty="0" smtClean="0"/>
              <a:t>Ascending Aortic geometry</a:t>
            </a:r>
          </a:p>
          <a:p>
            <a:pPr>
              <a:defRPr/>
            </a:pPr>
            <a:r>
              <a:rPr lang="en-US" dirty="0" smtClean="0"/>
              <a:t>LV Mass index </a:t>
            </a:r>
          </a:p>
          <a:p>
            <a:pPr marL="457200" lvl="1" indent="0">
              <a:defRPr/>
            </a:pPr>
            <a:r>
              <a:rPr lang="en-US" dirty="0"/>
              <a:t>	</a:t>
            </a:r>
            <a:r>
              <a:rPr lang="en-US" dirty="0" smtClean="0"/>
              <a:t>		 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776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EB3C2267-721D-8746-96C1-1DBF14E3D18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4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717"/>
          <a:stretch/>
        </p:blipFill>
        <p:spPr>
          <a:xfrm>
            <a:off x="0" y="457200"/>
            <a:ext cx="9144000" cy="6054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203" y="263219"/>
            <a:ext cx="8489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60/M, HTN, presents with acute HF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84911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EB3C2267-721D-8746-96C1-1DBF14E3D18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8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38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04800"/>
            <a:ext cx="91440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dirty="0" smtClean="0">
                <a:ea typeface="+mj-ea"/>
              </a:rPr>
              <a:t>Mitral Valve Anatomy: </a:t>
            </a:r>
            <a:br>
              <a:rPr lang="en-US" dirty="0" smtClean="0">
                <a:ea typeface="+mj-ea"/>
              </a:rPr>
            </a:br>
            <a:r>
              <a:rPr lang="en-US" dirty="0" smtClean="0">
                <a:solidFill>
                  <a:schemeClr val="accent2"/>
                </a:solidFill>
                <a:ea typeface="+mj-ea"/>
              </a:rPr>
              <a:t>View from the Left Atrium</a:t>
            </a:r>
          </a:p>
        </p:txBody>
      </p:sp>
      <p:pic>
        <p:nvPicPr>
          <p:cNvPr id="114691" name="Picture 3" descr="Segmental anatomy of the mitral val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0"/>
            <a:ext cx="3505200" cy="4268788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14692" name="Picture 5" descr="mitral%20valve%20anatomy"/>
          <p:cNvPicPr>
            <a:picLocks noChangeAspect="1" noChangeArrowheads="1"/>
          </p:cNvPicPr>
          <p:nvPr/>
        </p:nvPicPr>
        <p:blipFill>
          <a:blip r:embed="rId4"/>
          <a:srcRect l="20000" r="2106"/>
          <a:stretch>
            <a:fillRect/>
          </a:stretch>
        </p:blipFill>
        <p:spPr bwMode="auto">
          <a:xfrm>
            <a:off x="4419600" y="2459038"/>
            <a:ext cx="4191000" cy="363696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089525" y="470535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242050" y="4883150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7092950" y="45164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P3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553075" y="3952080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6229350" y="3768724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6848475" y="3585368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A3</a:t>
            </a:r>
          </a:p>
        </p:txBody>
      </p:sp>
      <p:sp>
        <p:nvSpPr>
          <p:cNvPr id="114699" name="Text Box 12"/>
          <p:cNvSpPr txBox="1">
            <a:spLocks noChangeArrowheads="1"/>
          </p:cNvSpPr>
          <p:nvPr/>
        </p:nvSpPr>
        <p:spPr bwMode="auto">
          <a:xfrm>
            <a:off x="304800" y="1828800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Carpentier Nomenclature</a:t>
            </a:r>
          </a:p>
        </p:txBody>
      </p:sp>
      <p:pic>
        <p:nvPicPr>
          <p:cNvPr id="114700" name="Picture 14" descr="guest_62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33350"/>
            <a:ext cx="1417638" cy="17716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4814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0" name="Hoffman_72A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30301"/>
            <a:ext cx="4229100" cy="422910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7" descr="Hoffman_31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6" y="1130300"/>
            <a:ext cx="4232275" cy="4233333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2" name="Line 8"/>
          <p:cNvSpPr>
            <a:spLocks noChangeShapeType="1"/>
          </p:cNvSpPr>
          <p:nvPr/>
        </p:nvSpPr>
        <p:spPr bwMode="auto">
          <a:xfrm flipH="1">
            <a:off x="6657975" y="3200401"/>
            <a:ext cx="209550" cy="393700"/>
          </a:xfrm>
          <a:prstGeom prst="line">
            <a:avLst/>
          </a:prstGeom>
          <a:noFill/>
          <a:ln w="76200">
            <a:solidFill>
              <a:srgbClr val="F9431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 rot="16485950" flipH="1">
            <a:off x="6870701" y="3109913"/>
            <a:ext cx="279400" cy="295275"/>
          </a:xfrm>
          <a:prstGeom prst="line">
            <a:avLst/>
          </a:prstGeom>
          <a:noFill/>
          <a:ln w="76200">
            <a:solidFill>
              <a:srgbClr val="F9431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8010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" fill="hold"/>
                                        <p:tgtEl>
                                          <p:spTgt spid="103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4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EB3C2267-721D-8746-96C1-1DBF14E3D18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3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" y="-628054"/>
            <a:ext cx="9144000" cy="71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34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EB3C2267-721D-8746-96C1-1DBF14E3D18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1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1349" y="2941012"/>
            <a:ext cx="5222651" cy="3916988"/>
          </a:xfrm>
          <a:prstGeom prst="rect">
            <a:avLst/>
          </a:prstGeom>
        </p:spPr>
      </p:pic>
      <p:pic>
        <p:nvPicPr>
          <p:cNvPr id="7" name="2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42331"/>
            <a:ext cx="5041235" cy="37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94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519"/>
            <a:ext cx="9124950" cy="1559135"/>
          </a:xfrm>
          <a:ln w="76200">
            <a:solidFill>
              <a:srgbClr val="FFFF00"/>
            </a:solidFill>
          </a:ln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What </a:t>
            </a:r>
            <a:r>
              <a:rPr lang="en-US" sz="5400" i="1" dirty="0" smtClean="0">
                <a:solidFill>
                  <a:srgbClr val="FFFF00"/>
                </a:solidFill>
              </a:rPr>
              <a:t>Surgeon NEEDS</a:t>
            </a:r>
            <a:endParaRPr lang="en-US" sz="5400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640" y="2072420"/>
            <a:ext cx="7769225" cy="4662488"/>
          </a:xfrm>
        </p:spPr>
        <p:txBody>
          <a:bodyPr/>
          <a:lstStyle/>
          <a:p>
            <a:r>
              <a:rPr lang="en-US" sz="4000" dirty="0" smtClean="0"/>
              <a:t>Coronary Artery Disease</a:t>
            </a:r>
          </a:p>
          <a:p>
            <a:r>
              <a:rPr lang="en-US" sz="4000" dirty="0" err="1" smtClean="0"/>
              <a:t>Valvular</a:t>
            </a:r>
            <a:r>
              <a:rPr lang="en-US" sz="4000" dirty="0" smtClean="0"/>
              <a:t> Heart </a:t>
            </a:r>
            <a:r>
              <a:rPr lang="en-US" sz="4000" dirty="0" err="1" smtClean="0"/>
              <a:t>Diasese</a:t>
            </a:r>
            <a:endParaRPr lang="en-US" sz="4000" dirty="0" smtClean="0"/>
          </a:p>
          <a:p>
            <a:pPr lvl="1"/>
            <a:r>
              <a:rPr lang="en-US" sz="4000" dirty="0"/>
              <a:t>	</a:t>
            </a:r>
            <a:r>
              <a:rPr lang="en-US" sz="4000" dirty="0" smtClean="0"/>
              <a:t>			Stenosis</a:t>
            </a:r>
          </a:p>
          <a:p>
            <a:pPr lvl="1"/>
            <a:r>
              <a:rPr lang="en-US" sz="4000" dirty="0"/>
              <a:t>	</a:t>
            </a:r>
            <a:r>
              <a:rPr lang="en-US" sz="4000" dirty="0" smtClean="0"/>
              <a:t>			Regurgitation</a:t>
            </a:r>
          </a:p>
          <a:p>
            <a:pPr marL="625475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Pericardial Disease</a:t>
            </a:r>
          </a:p>
          <a:p>
            <a:pPr marL="625475" indent="-457200">
              <a:buFont typeface="Arial" panose="020B0604020202020204" pitchFamily="34" charset="0"/>
              <a:buChar char="•"/>
            </a:pPr>
            <a:r>
              <a:rPr lang="en-US" sz="4000" dirty="0" smtClean="0"/>
              <a:t>Congenital Heart Disease			</a:t>
            </a:r>
          </a:p>
          <a:p>
            <a:pPr lvl="1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29AA48A6-F867-134D-9BC0-BD5F056F32C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0355" y="1025213"/>
            <a:ext cx="6992620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0000"/>
                </a:solidFill>
              </a:rPr>
              <a:t>Lesion and its operability</a:t>
            </a:r>
            <a:endParaRPr lang="en-US" sz="4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52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0"/>
            <a:ext cx="8988425" cy="720436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What does surgeon need?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838200"/>
            <a:ext cx="8763000" cy="6443663"/>
          </a:xfrm>
        </p:spPr>
        <p:txBody>
          <a:bodyPr wrap="square"/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Mitral Valve: 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 smtClean="0"/>
              <a:t>Abundance and mobility of leaflet    	tissue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/>
              <a:t>L</a:t>
            </a:r>
            <a:r>
              <a:rPr lang="en-US" dirty="0" smtClean="0"/>
              <a:t>ocalized </a:t>
            </a:r>
            <a:r>
              <a:rPr lang="en-US" dirty="0" err="1" smtClean="0"/>
              <a:t>vs</a:t>
            </a:r>
            <a:r>
              <a:rPr lang="en-US" dirty="0" smtClean="0"/>
              <a:t> Extensive 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 smtClean="0"/>
              <a:t>Anterior leaflet length / angle</a:t>
            </a:r>
          </a:p>
          <a:p>
            <a:pPr lvl="3">
              <a:buFont typeface="Arial" charset="0"/>
              <a:buChar char="•"/>
              <a:defRPr/>
            </a:pPr>
            <a:r>
              <a:rPr lang="en-US" dirty="0" smtClean="0"/>
              <a:t>Location and extent annular 	calcification, TR severity (TTE)</a:t>
            </a:r>
          </a:p>
          <a:p>
            <a:pPr>
              <a:defRPr/>
            </a:pPr>
            <a:r>
              <a:rPr lang="en-US" dirty="0" err="1" smtClean="0"/>
              <a:t>Bileaflet</a:t>
            </a:r>
            <a:r>
              <a:rPr lang="en-US" dirty="0" smtClean="0"/>
              <a:t> disease</a:t>
            </a:r>
          </a:p>
          <a:p>
            <a:pPr lvl="1">
              <a:defRPr/>
            </a:pPr>
            <a:r>
              <a:rPr lang="en-US" dirty="0"/>
              <a:t>	</a:t>
            </a:r>
            <a:r>
              <a:rPr lang="en-US" dirty="0" smtClean="0"/>
              <a:t>		- Prioritize scallops, </a:t>
            </a:r>
            <a:r>
              <a:rPr lang="en-US" dirty="0"/>
              <a:t>Clefts    	</a:t>
            </a:r>
            <a:r>
              <a:rPr lang="en-US" dirty="0" smtClean="0"/>
              <a:t>		- Anatomy-leak, Commissural jets		- Saline test in a flaccid heart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0"/>
            <a:ext cx="8988425" cy="720436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rgbClr val="FFFF00"/>
                </a:solidFill>
              </a:rPr>
              <a:t>What does surgeon need?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738776"/>
            <a:ext cx="8763000" cy="3387436"/>
          </a:xfrm>
        </p:spPr>
        <p:txBody>
          <a:bodyPr wrap="square"/>
          <a:lstStyle/>
          <a:p>
            <a:pPr>
              <a:lnSpc>
                <a:spcPct val="150000"/>
              </a:lnSpc>
              <a:buFont typeface="Arial" charset="0"/>
              <a:buChar char="•"/>
              <a:defRPr/>
            </a:pPr>
            <a:r>
              <a:rPr lang="en-US" dirty="0" smtClean="0"/>
              <a:t>SAM – LVOT obstruction</a:t>
            </a:r>
          </a:p>
          <a:p>
            <a:pPr>
              <a:lnSpc>
                <a:spcPct val="150000"/>
              </a:lnSpc>
              <a:defRPr/>
            </a:pPr>
            <a:r>
              <a:rPr lang="en-US" u="sng" dirty="0" smtClean="0"/>
              <a:t>Prompt</a:t>
            </a:r>
            <a:r>
              <a:rPr lang="en-US" dirty="0" smtClean="0"/>
              <a:t> answer on residual severity and location and mechanism under optimal  hemodynamic conditions</a:t>
            </a:r>
          </a:p>
          <a:p>
            <a:pPr marL="0" indent="0">
              <a:lnSpc>
                <a:spcPct val="150000"/>
              </a:lnSpc>
              <a:buNone/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6511" y="983660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 Repair: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995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29AA48A6-F867-134D-9BC0-BD5F056F32C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5227" y="3297388"/>
            <a:ext cx="4801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Thank you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2895706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AYAKARAN2017012012494453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597" y="100430"/>
            <a:ext cx="8093089" cy="6070350"/>
          </a:xfrm>
        </p:spPr>
      </p:pic>
      <p:sp>
        <p:nvSpPr>
          <p:cNvPr id="2" name="TextBox 1"/>
          <p:cNvSpPr txBox="1"/>
          <p:nvPr/>
        </p:nvSpPr>
        <p:spPr>
          <a:xfrm>
            <a:off x="481597" y="443325"/>
            <a:ext cx="8144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50/M, HTN, s/p AMI presents with HF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180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4" t="21846" r="22154" b="48769"/>
          <a:stretch/>
        </p:blipFill>
        <p:spPr bwMode="auto">
          <a:xfrm>
            <a:off x="221680" y="2258291"/>
            <a:ext cx="4059381" cy="3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 t="56054" r="52990" b="15096"/>
          <a:stretch/>
        </p:blipFill>
        <p:spPr bwMode="auto">
          <a:xfrm>
            <a:off x="4359173" y="2258291"/>
            <a:ext cx="4452317" cy="374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327" y="6096004"/>
            <a:ext cx="813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 </a:t>
            </a:r>
            <a:r>
              <a:rPr lang="en-US" dirty="0">
                <a:solidFill>
                  <a:srgbClr val="FFFF00"/>
                </a:solidFill>
              </a:rPr>
              <a:t>Am </a:t>
            </a:r>
            <a:r>
              <a:rPr lang="en-US" dirty="0" err="1" smtClean="0">
                <a:solidFill>
                  <a:srgbClr val="FFFF00"/>
                </a:solidFill>
              </a:rPr>
              <a:t>Coll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Cardiol</a:t>
            </a:r>
            <a:r>
              <a:rPr lang="en-US" dirty="0" smtClean="0">
                <a:solidFill>
                  <a:srgbClr val="FFFF00"/>
                </a:solidFill>
              </a:rPr>
              <a:t> 2004;44:1439–45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38555" y="141573"/>
            <a:ext cx="9365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Surgical Ventricular Restoration </a:t>
            </a:r>
            <a:r>
              <a:rPr lang="en-US" dirty="0" smtClean="0">
                <a:solidFill>
                  <a:srgbClr val="FFFF00"/>
                </a:solidFill>
              </a:rPr>
              <a:t>– CHF </a:t>
            </a:r>
            <a:r>
              <a:rPr lang="en-US" dirty="0">
                <a:solidFill>
                  <a:srgbClr val="FFFF00"/>
                </a:solidFill>
              </a:rPr>
              <a:t>Post-Infarction Ventricular Dilation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847" y="1523991"/>
            <a:ext cx="3082895" cy="64633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Survival – EF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37478" y="1523986"/>
            <a:ext cx="3877986" cy="646331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Survival –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8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AYAKARAN POSTOP2017012015020824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857"/>
          <a:stretch/>
        </p:blipFill>
        <p:spPr>
          <a:xfrm>
            <a:off x="444266" y="554166"/>
            <a:ext cx="8130779" cy="5253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57056" y="554166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Post Bypass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29709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AYAKARAN2017020313172047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09" y="471054"/>
            <a:ext cx="8008389" cy="6006820"/>
          </a:xfrm>
        </p:spPr>
      </p:pic>
    </p:spTree>
    <p:extLst>
      <p:ext uri="{BB962C8B-B14F-4D97-AF65-F5344CB8AC3E}">
        <p14:creationId xmlns:p14="http://schemas.microsoft.com/office/powerpoint/2010/main" val="1807106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96985"/>
            <a:ext cx="8988425" cy="720436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FFFF00"/>
                </a:solidFill>
              </a:rPr>
              <a:t>What does surgeon need?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4006" y="1217931"/>
            <a:ext cx="8763000" cy="5210608"/>
          </a:xfrm>
        </p:spPr>
        <p:txBody>
          <a:bodyPr wrap="square"/>
          <a:lstStyle/>
          <a:p>
            <a:pPr>
              <a:buFont typeface="Arial" charset="0"/>
              <a:buChar char="•"/>
              <a:defRPr/>
            </a:pPr>
            <a:r>
              <a:rPr lang="en-US" dirty="0" smtClean="0"/>
              <a:t>LV Geometry – </a:t>
            </a:r>
          </a:p>
          <a:p>
            <a:pPr lvl="5"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Spherical or Oval</a:t>
            </a:r>
          </a:p>
          <a:p>
            <a:pPr lvl="5"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LV ESV volume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Wall Motion – </a:t>
            </a:r>
            <a:r>
              <a:rPr lang="en-US" dirty="0" err="1" smtClean="0"/>
              <a:t>Dyskinesis</a:t>
            </a:r>
            <a:r>
              <a:rPr lang="en-US" dirty="0" smtClean="0"/>
              <a:t> or </a:t>
            </a:r>
            <a:r>
              <a:rPr lang="en-US" dirty="0" err="1" smtClean="0"/>
              <a:t>Akinesis</a:t>
            </a:r>
            <a:r>
              <a:rPr lang="en-US" dirty="0" smtClean="0"/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Mitral Regurgitation</a:t>
            </a:r>
          </a:p>
          <a:p>
            <a:pPr lvl="5"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Functional – mitral apparatus</a:t>
            </a:r>
          </a:p>
          <a:p>
            <a:pPr lvl="5">
              <a:buFont typeface="Arial" charset="0"/>
              <a:buChar char="•"/>
              <a:defRPr/>
            </a:pPr>
            <a:r>
              <a:rPr lang="en-US" dirty="0"/>
              <a:t> </a:t>
            </a:r>
            <a:r>
              <a:rPr lang="en-US" dirty="0" err="1" smtClean="0"/>
              <a:t>Lealfet</a:t>
            </a:r>
            <a:r>
              <a:rPr lang="en-US" dirty="0" smtClean="0"/>
              <a:t> pathology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RV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89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CP1293058-</a:t>
            </a:r>
            <a:fld id="{29AA48A6-F867-134D-9BC0-BD5F056F32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USHPA  K N2017013112064533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818"/>
          <a:stretch/>
        </p:blipFill>
        <p:spPr>
          <a:xfrm>
            <a:off x="762000" y="1510144"/>
            <a:ext cx="7620000" cy="5039591"/>
          </a:xfrm>
          <a:prstGeom prst="rect">
            <a:avLst/>
          </a:prstGeom>
        </p:spPr>
      </p:pic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-85666" y="318650"/>
            <a:ext cx="9312165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6</a:t>
            </a:r>
            <a:r>
              <a:rPr lang="en-US" sz="4400" dirty="0" smtClean="0">
                <a:solidFill>
                  <a:schemeClr val="tx1"/>
                </a:solidFill>
              </a:rPr>
              <a:t>6 / F, HTN, DM, presents with HF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DOE, PND, Fatigue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76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itral PW Dopp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305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Mitral T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41750"/>
            <a:ext cx="3962400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Martin TTE 4Ch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181600" cy="40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06593" y="5292440"/>
            <a:ext cx="365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dirty="0"/>
              <a:t>LV EF </a:t>
            </a:r>
            <a:r>
              <a:rPr lang="en-US" dirty="0" smtClean="0"/>
              <a:t>65%,  </a:t>
            </a:r>
          </a:p>
          <a:p>
            <a:pPr algn="l"/>
            <a:r>
              <a:rPr lang="en-US" dirty="0" smtClean="0"/>
              <a:t>LAVI </a:t>
            </a:r>
            <a:r>
              <a:rPr lang="en-US" dirty="0"/>
              <a:t>45 ml/m2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918325" y="3214688"/>
            <a:ext cx="1311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E/e’ 35</a:t>
            </a:r>
          </a:p>
        </p:txBody>
      </p:sp>
    </p:spTree>
    <p:extLst>
      <p:ext uri="{BB962C8B-B14F-4D97-AF65-F5344CB8AC3E}">
        <p14:creationId xmlns:p14="http://schemas.microsoft.com/office/powerpoint/2010/main" val="71051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" fill="hold"/>
                                        <p:tgtEl>
                                          <p:spTgt spid="12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2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G-Blue Marble">
  <a:themeElements>
    <a:clrScheme name="1_CG-Blue Marble 9">
      <a:dk1>
        <a:srgbClr val="000000"/>
      </a:dk1>
      <a:lt1>
        <a:srgbClr val="FFFFFF"/>
      </a:lt1>
      <a:dk2>
        <a:srgbClr val="1E1957"/>
      </a:dk2>
      <a:lt2>
        <a:srgbClr val="FFCC00"/>
      </a:lt2>
      <a:accent1>
        <a:srgbClr val="99CCFF"/>
      </a:accent1>
      <a:accent2>
        <a:srgbClr val="FF9900"/>
      </a:accent2>
      <a:accent3>
        <a:srgbClr val="ABABB4"/>
      </a:accent3>
      <a:accent4>
        <a:srgbClr val="DADADA"/>
      </a:accent4>
      <a:accent5>
        <a:srgbClr val="CAE2FF"/>
      </a:accent5>
      <a:accent6>
        <a:srgbClr val="E78A00"/>
      </a:accent6>
      <a:hlink>
        <a:srgbClr val="FF6600"/>
      </a:hlink>
      <a:folHlink>
        <a:srgbClr val="6699FF"/>
      </a:folHlink>
    </a:clrScheme>
    <a:fontScheme name="1_CG-Blue Marb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FF66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FF66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G-Blue Mar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G-Blue Marb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G-Blue Marb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G-Blue Marb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G-Blue Marb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G-Blue Marb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G-Blue Marb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G-Blue Marble 8">
        <a:dk1>
          <a:srgbClr val="000000"/>
        </a:dk1>
        <a:lt1>
          <a:srgbClr val="FFFFFF"/>
        </a:lt1>
        <a:dk2>
          <a:srgbClr val="000066"/>
        </a:dk2>
        <a:lt2>
          <a:srgbClr val="FFFF00"/>
        </a:lt2>
        <a:accent1>
          <a:srgbClr val="FF6600"/>
        </a:accent1>
        <a:accent2>
          <a:srgbClr val="FF9933"/>
        </a:accent2>
        <a:accent3>
          <a:srgbClr val="AAAAB8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33CCFF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G-Blue Marble 9">
        <a:dk1>
          <a:srgbClr val="000000"/>
        </a:dk1>
        <a:lt1>
          <a:srgbClr val="FFFFFF"/>
        </a:lt1>
        <a:dk2>
          <a:srgbClr val="1E1957"/>
        </a:dk2>
        <a:lt2>
          <a:srgbClr val="FFCC00"/>
        </a:lt2>
        <a:accent1>
          <a:srgbClr val="99CCFF"/>
        </a:accent1>
        <a:accent2>
          <a:srgbClr val="FF9900"/>
        </a:accent2>
        <a:accent3>
          <a:srgbClr val="ABABB4"/>
        </a:accent3>
        <a:accent4>
          <a:srgbClr val="DADADA"/>
        </a:accent4>
        <a:accent5>
          <a:srgbClr val="CAE2FF"/>
        </a:accent5>
        <a:accent6>
          <a:srgbClr val="E78A00"/>
        </a:accent6>
        <a:hlink>
          <a:srgbClr val="FF66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CG-Blue Marble</Template>
  <TotalTime>12956</TotalTime>
  <Words>263</Words>
  <Application>Microsoft Office PowerPoint</Application>
  <PresentationFormat>On-screen Show (4:3)</PresentationFormat>
  <Paragraphs>79</Paragraphs>
  <Slides>22</Slides>
  <Notes>4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1_CG-Blue Marble</vt:lpstr>
      <vt:lpstr>Echo in Heart Failure  Relevant to surgeons</vt:lpstr>
      <vt:lpstr>What Surgeon NEEDS</vt:lpstr>
      <vt:lpstr>PowerPoint Presentation</vt:lpstr>
      <vt:lpstr>PowerPoint Presentation</vt:lpstr>
      <vt:lpstr>PowerPoint Presentation</vt:lpstr>
      <vt:lpstr>PowerPoint Presentation</vt:lpstr>
      <vt:lpstr>What does surgeon need?</vt:lpstr>
      <vt:lpstr>66 / F, HTN, DM, presents with HF  DOE, PND, Fatigue</vt:lpstr>
      <vt:lpstr>PowerPoint Presentation</vt:lpstr>
      <vt:lpstr>PowerPoint Presentation</vt:lpstr>
      <vt:lpstr>Aortic Stenosis – LVH </vt:lpstr>
      <vt:lpstr>Aortic Stenosis – Calcification </vt:lpstr>
      <vt:lpstr>What does surgeon need?</vt:lpstr>
      <vt:lpstr>PowerPoint Presentation</vt:lpstr>
      <vt:lpstr>PowerPoint Presentation</vt:lpstr>
      <vt:lpstr>Mitral Valve Anatomy:  View from the Left Atrium</vt:lpstr>
      <vt:lpstr>PowerPoint Presentation</vt:lpstr>
      <vt:lpstr>PowerPoint Presentation</vt:lpstr>
      <vt:lpstr>PowerPoint Presentation</vt:lpstr>
      <vt:lpstr>What does surgeon need?</vt:lpstr>
      <vt:lpstr>What does surgeon need?</vt:lpstr>
      <vt:lpstr>PowerPoint Presentation</vt:lpstr>
    </vt:vector>
  </TitlesOfParts>
  <Company>Mayo Clinic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Illustration and Design</dc:creator>
  <cp:lastModifiedBy>Krishnaswamy  Chandrasekaran</cp:lastModifiedBy>
  <cp:revision>608</cp:revision>
  <cp:lastPrinted>2003-06-05T19:19:57Z</cp:lastPrinted>
  <dcterms:created xsi:type="dcterms:W3CDTF">2014-05-08T12:24:32Z</dcterms:created>
  <dcterms:modified xsi:type="dcterms:W3CDTF">2017-02-05T02:36:33Z</dcterms:modified>
</cp:coreProperties>
</file>